
<file path=[Content_Types].xml><?xml version="1.0" encoding="utf-8"?>
<Types xmlns="http://schemas.openxmlformats.org/package/2006/content-types">
  <Default Extension="png" ContentType="image/png"/>
  <Default Extension="glb" ContentType="model/gltf.binary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9" r:id="rId13"/>
    <p:sldId id="268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72" y="6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0FD44-33EE-46AC-824F-5E882B390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5F5147-0263-41C7-86A8-38839BFC9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CBF18-3DB0-4AF2-8F86-1F365DE0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58BF9-6C5D-415E-AEA2-69F1CE3F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687B4-A0F0-4044-86A9-DEEED1AEB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485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8B00-4033-4441-8B4F-A1CF4123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193E4-2477-473B-9EA7-FE761CD7B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9F319-B4DA-4266-9022-5F20731FF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07C30-4897-4784-9E44-6F5D6FEB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E76D3-5593-4C54-A6BD-27F2B586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909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500C-B2A3-4361-9C78-A038A729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F25AB-6D16-4224-92AF-064BF0C48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6D14D-C380-4B46-A17D-B2C9E1A5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8073E-8294-4D0E-8962-8046CA666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2ACEB-FE42-4D34-8C0F-EF5D29E68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7388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5C8D2-E8B2-4292-A33E-E758DD49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DCAB-4451-4902-B9CA-419C2ED76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2CDBE-BA09-4EB3-9F27-1527F901D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4C3C0-76DF-468A-8788-626C8A2D4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F8E3C-AAE6-44BA-BF8E-866F90516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7A6BC-5706-42C3-8CBE-040251F6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867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1727-7EDF-4842-A273-497D2F517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D7343-19BA-4388-B478-D681240CF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5E5009-56A5-4F6F-992B-F2266DE25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070828-8D66-40AD-A911-DE99F19245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FBAE9B-2799-41C5-BCB8-0B380A14E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1F2938-1465-48BF-96FC-1CB6C9915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28F442-282A-4215-9940-023BFEE1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35BAA-6083-41E0-A542-A050F8AA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697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2B474-018D-401C-B9BF-6DEB24AB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202781-9B88-4B94-B8C1-06131B742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C199A0-287C-421D-BB44-DC0BB398C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C29211-24E6-4B01-BE8D-C70721CFD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8992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3C149-6674-49DA-89A9-A4282E21D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05DEB-F4D3-4EF8-9517-9AD9D938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C3B19-447A-49B0-B37D-399F129C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807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8CC39-08F7-452E-850B-72208CB6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244B7-0B30-42A1-8D7A-936689392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3A44C-7686-44C0-B3FD-8368ED5FB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A2F11-7507-4B7F-B750-AA9F9294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A7B48-32C5-4000-9752-E2E7CA93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202A7-B2B3-41C6-BFD4-8DEDF0B3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038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4BA25-5830-4CDB-B63F-0C60BBEE1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281CF-E647-43E7-BA1F-71B4B80624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53420-9FB6-457A-9E3A-2E50A3689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DA26C-59D2-43D6-802A-C96C0380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610D-7673-4B26-BBF7-A86DDCDE0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E32B2-2F83-4819-BB73-F3B9306DB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923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0DE8C-0462-4396-B3EA-723F3A48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60405-D71D-4BC3-8B2C-F9571C7CE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60ACC-19B1-4628-8EBD-8B319F0CC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81B2B-3858-4470-B9D3-5DD42A26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26D26-136E-4DE2-BF2C-8BAFFA45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067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EFEB6E-4EC6-4CD2-8827-C0493F5CA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DFAB1-671C-4129-85FE-3C76B5FF6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6E948-F598-4A09-8408-E46DF852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1DC7A-FAA3-4BCB-B5A8-068066AF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59E0A-2FC2-4C19-953F-169F6071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780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4EFC51-9E41-4528-A2F4-284F343F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B27F3-A722-43B2-B6EC-2AE61F4E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C6444-09A3-4F8C-98E1-D38440D0AA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BBFA0-C5B9-4BE3-A5A1-F68182AF3811}" type="datetimeFigureOut">
              <a:rPr lang="en-IE" smtClean="0"/>
              <a:t>23/03/2026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4E977-FD32-4C4F-8C75-306A27E10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5C800-373D-430D-A772-95461CEB4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D3204-B60E-4E4F-98FA-116AF9082CA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0218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vision.org.uk/about/blogs/10-facts-about-sierra-leone/#child-marriage" TargetMode="External"/><Relationship Id="rId3" Type="http://schemas.openxmlformats.org/officeDocument/2006/relationships/hyperlink" Target="https://www.worldvision.org.uk/about/blogs/10-facts-about-sierra-leone/#where" TargetMode="External"/><Relationship Id="rId7" Type="http://schemas.openxmlformats.org/officeDocument/2006/relationships/hyperlink" Target="https://www.worldvision.org.uk/about/blogs/10-facts-about-sierra-leone/#food-crisi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orldvision.org.uk/about/blogs/10-facts-about-sierra-leone/#currency-leone" TargetMode="External"/><Relationship Id="rId5" Type="http://schemas.openxmlformats.org/officeDocument/2006/relationships/hyperlink" Target="https://www.worldvision.org.uk/about/blogs/10-facts-about-sierra-leone/#independence-day" TargetMode="External"/><Relationship Id="rId4" Type="http://schemas.openxmlformats.org/officeDocument/2006/relationships/hyperlink" Target="https://www.worldvision.org.uk/about/blogs/10-facts-about-sierra-leone/#languages-spoken" TargetMode="External"/><Relationship Id="rId9" Type="http://schemas.openxmlformats.org/officeDocument/2006/relationships/hyperlink" Target="https://www.worldvision.org.uk/about/blogs/10-facts-about-sierra-leone/#our-wor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cugama.com/our-history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17/06/relationships/model3d" Target="../media/model3d3.glb"/><Relationship Id="rId13" Type="http://schemas.openxmlformats.org/officeDocument/2006/relationships/image" Target="../media/image26.png"/><Relationship Id="rId1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12" Type="http://schemas.openxmlformats.org/officeDocument/2006/relationships/image" Target="../media/image26.png"/><Relationship Id="rId17" Type="http://schemas.microsoft.com/office/2017/06/relationships/model3d" Target="../media/model3d6.glb"/><Relationship Id="rId2" Type="http://schemas.microsoft.com/office/2017/06/relationships/model3d" Target="../media/model3d1.glb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17/06/relationships/model3d" Target="../media/model3d4.glb"/><Relationship Id="rId5" Type="http://schemas.microsoft.com/office/2017/06/relationships/model3d" Target="../media/model3d2.glb"/><Relationship Id="rId15" Type="http://schemas.openxmlformats.org/officeDocument/2006/relationships/image" Target="../media/image27.png"/><Relationship Id="rId10" Type="http://schemas.openxmlformats.org/officeDocument/2006/relationships/image" Target="../media/image25.png"/><Relationship Id="rId19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Relationship Id="rId14" Type="http://schemas.microsoft.com/office/2017/06/relationships/model3d" Target="../media/model3d5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0E6A9F-88F6-4432-A001-7D7BA4AA6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126" y="0"/>
            <a:ext cx="13769955" cy="6973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75E8F6-0141-479E-93F7-66CE7BFCE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6278" y="570931"/>
            <a:ext cx="9144000" cy="2387600"/>
          </a:xfrm>
        </p:spPr>
        <p:txBody>
          <a:bodyPr/>
          <a:lstStyle/>
          <a:p>
            <a:r>
              <a:rPr lang="en-IE" dirty="0">
                <a:solidFill>
                  <a:schemeClr val="bg1"/>
                </a:solidFill>
                <a:latin typeface="Brush Script MT" panose="03060802040406070304" pitchFamily="66" charset="0"/>
              </a:rPr>
              <a:t>Sierra Leone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D35AA-7507-4199-B98F-3794F0DAB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6278" y="2840638"/>
            <a:ext cx="9144000" cy="1655762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Brush Script MT" panose="03060802040406070304" pitchFamily="66" charset="0"/>
              </a:rPr>
              <a:t>By Emmet Blackwell</a:t>
            </a:r>
            <a:endParaRPr lang="en-IE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BB2993-EBB0-472D-9EA7-0ECAB20B9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68952">
            <a:off x="562921" y="1224520"/>
            <a:ext cx="2765110" cy="17904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7085FB-1B9B-4586-AFEF-076D9952A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076" y="3668520"/>
            <a:ext cx="4544984" cy="33053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655B8E-02A5-408C-884A-CF49A77BE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27059">
            <a:off x="9068182" y="1537743"/>
            <a:ext cx="3075845" cy="16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83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BE63A1-5A76-4A7A-8F3D-30EE208C1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49" y="-188682"/>
            <a:ext cx="12192000" cy="6897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A659B-D3D5-4764-918E-78F07A0A8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199" y="459224"/>
            <a:ext cx="9144000" cy="99262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Facts</a:t>
            </a:r>
            <a:endParaRPr lang="en-I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12D875-4ADD-4EB1-A6D6-EB06002BB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51847"/>
            <a:ext cx="9144000" cy="3805953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43EBF9-B379-4EAD-8BB9-B65BF4CCB819}"/>
              </a:ext>
            </a:extLst>
          </p:cNvPr>
          <p:cNvSpPr/>
          <p:nvPr/>
        </p:nvSpPr>
        <p:spPr>
          <a:xfrm>
            <a:off x="1523999" y="1451847"/>
            <a:ext cx="9074199" cy="230832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Inter"/>
              </a:rPr>
              <a:t>Population: 8.9 million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IE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Location: West Africa</a:t>
            </a:r>
            <a:endParaRPr lang="en-GB" u="sng" dirty="0">
              <a:solidFill>
                <a:schemeClr val="bg1"/>
              </a:solidFill>
              <a:latin typeface="Inter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bg1"/>
                </a:solidFill>
                <a:effectLst/>
                <a:latin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Languages spoken: English, Krio</a:t>
            </a:r>
            <a:endParaRPr lang="en-GB" dirty="0">
              <a:solidFill>
                <a:schemeClr val="bg1"/>
              </a:solidFill>
              <a:latin typeface="Inter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bg1"/>
                </a:solidFill>
                <a:effectLst/>
                <a:latin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Independence Day: 27 April 1961</a:t>
            </a:r>
            <a:endParaRPr lang="en-GB" dirty="0">
              <a:solidFill>
                <a:schemeClr val="bg1"/>
              </a:solidFill>
              <a:latin typeface="Inter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bg1"/>
                </a:solidFill>
                <a:effectLst/>
                <a:latin typeface="Inte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Currency: Sierra Leonean Leone</a:t>
            </a:r>
            <a:endParaRPr lang="en-GB" dirty="0">
              <a:solidFill>
                <a:schemeClr val="bg1"/>
              </a:solidFill>
              <a:latin typeface="Inter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bg1"/>
                </a:solidFill>
                <a:effectLst/>
                <a:latin typeface="Int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country is facing a food crisis</a:t>
            </a:r>
            <a:endParaRPr lang="en-GB" dirty="0">
              <a:solidFill>
                <a:schemeClr val="bg1"/>
              </a:solidFill>
              <a:latin typeface="Inter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bg1"/>
                </a:solidFill>
                <a:effectLst/>
                <a:latin typeface="Inte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 marriage became illegal in July 2024</a:t>
            </a:r>
            <a:endParaRPr lang="en-GB" dirty="0">
              <a:solidFill>
                <a:schemeClr val="bg1"/>
              </a:solidFill>
              <a:latin typeface="Inter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bg1"/>
                </a:solidFill>
                <a:effectLst/>
                <a:latin typeface="Inter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Vision aims to reach 1.7 million children</a:t>
            </a:r>
            <a:r>
              <a:rPr lang="en-GB" b="0" i="0" dirty="0">
                <a:solidFill>
                  <a:schemeClr val="bg1"/>
                </a:solidFill>
                <a:effectLst/>
                <a:latin typeface="Inter"/>
              </a:rPr>
              <a:t> in the country</a:t>
            </a:r>
          </a:p>
        </p:txBody>
      </p:sp>
    </p:spTree>
    <p:extLst>
      <p:ext uri="{BB962C8B-B14F-4D97-AF65-F5344CB8AC3E}">
        <p14:creationId xmlns:p14="http://schemas.microsoft.com/office/powerpoint/2010/main" val="2312380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4364D9A7-17B9-46B1-A49F-E7F8F502BF75}"/>
              </a:ext>
            </a:extLst>
          </p:cNvPr>
          <p:cNvSpPr/>
          <p:nvPr/>
        </p:nvSpPr>
        <p:spPr>
          <a:xfrm>
            <a:off x="2608521" y="1311349"/>
            <a:ext cx="6485860" cy="2289544"/>
          </a:xfrm>
          <a:prstGeom prst="round2Same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138C52-C7F6-4B4D-8EDB-51BB67CB3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87"/>
            <a:ext cx="12235549" cy="68448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A0545C-82F9-4BA7-BAF9-A48639AE6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503"/>
            <a:ext cx="9144000" cy="885425"/>
          </a:xfrm>
        </p:spPr>
        <p:txBody>
          <a:bodyPr>
            <a:normAutofit fontScale="90000"/>
          </a:bodyPr>
          <a:lstStyle/>
          <a:p>
            <a:r>
              <a:rPr lang="en-GB" dirty="0"/>
              <a:t>Geography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8666F-2DE6-433A-839A-0F3E9495F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79646"/>
            <a:ext cx="9144000" cy="4078154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60047D-88A3-45D6-AA46-E7FEA245CBF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40770" y="-10918598"/>
            <a:ext cx="13232770" cy="2188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Sierra Leone is a tropical West African nation covering 71,740 </a:t>
            </a:r>
            <a:r>
              <a:rPr kumimoji="0" lang="en-US" altLang="en-US" sz="138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oogle Sans"/>
              </a:rPr>
              <a:t>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on the Atlantic coast, bordered by Guinea and Liberia. Its diverse geography features 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 400-km coastal mangrove belt, central agricultural plains, and an eastern plateau with mountains, including the highest peak, Mount </a:t>
            </a:r>
            <a:r>
              <a:rPr kumimoji="0" lang="en-US" altLang="en-US" sz="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Bintumani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(1,948m)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. The climate is hot and humid, defined by distinct rainy (May-Nov) and dry (Dec-May) seasons. 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38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F692B6D-C068-471A-B8E5-EFF1A93EF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-105156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39E0FE8C-1AE7-4FD8-99FC-2D2952793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173" y="1384756"/>
            <a:ext cx="5667885" cy="21852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Sierra Leone, located on the West African coast, is characterized by a 400 km Atlantic coastline with mangrove swamps, interior plains, and an eastern mountainous plateau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.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The terrain ranges from low-lying coastal land to the 1,948-meter-high Mount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Google Sans"/>
              </a:rPr>
              <a:t>Bintumani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 (Loma Mountains). It has a tropical climate with high rainfall, and is divided into four main physical regions, including the rocky, forested Freetown Peninsula.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77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78B860-3D16-42ED-8749-7EA784E4D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40" y="0"/>
            <a:ext cx="1295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C86221-3804-48DC-913E-36B47F526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82467"/>
            <a:ext cx="8918308" cy="1027524"/>
          </a:xfrm>
        </p:spPr>
        <p:txBody>
          <a:bodyPr/>
          <a:lstStyle/>
          <a:p>
            <a:r>
              <a:rPr lang="en-GB" dirty="0"/>
              <a:t>Flag</a:t>
            </a:r>
            <a:endParaRPr lang="en-I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AEFDFF9-E546-4E9A-B19C-AFA0280F4E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3999" y="2546636"/>
            <a:ext cx="933013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The national flag of Sierra Leone, adopted upon independence on April 27, 1961, is 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 tricolor featuring three equal horizontal bands of light green, white, and light blue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. The green represents agriculture, mountains, and natural resources; white symbolizes unity and justice; and blue represents the Atlantic Ocean and the natural harbor of Freetown. 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696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B5CCA1-95F3-4B02-9D06-8FCB953B0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24318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09CC9A-9D7C-4172-9C10-5D06F77B7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6278" y="494149"/>
            <a:ext cx="9127713" cy="706437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History</a:t>
            </a:r>
            <a:endParaRPr lang="en-I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15F55E1-3D73-4550-A92F-429F8E3668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04751" y="1739921"/>
            <a:ext cx="11647548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Sierra Leone’s history, spanning over 2,500 years of habitation, is defined by its role in the transatlantic slave trade, its founding in 1787 as a "Province of Freedom" for repatriated slaves (Freetown), and its independence from Britain in 1961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Google Sans"/>
              </a:rPr>
              <a:t>. Following decades of instability and a brutal 1991–2002 civil war fueled by "blood diamonds," the nation has focused on peacebuilding, democratic consolidation, and economic recovery.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673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A70C87-3B0A-4545-88A5-4BE2E1039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A39CDE-D593-4A11-AFED-953F13C03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Climate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C85F07-CCCA-483E-A73F-1A1C428972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 Sierra Leone they have a tropical monsoon climate with </a:t>
            </a:r>
            <a:r>
              <a:rPr lang="en-GB" dirty="0" err="1"/>
              <a:t>tempatures</a:t>
            </a:r>
            <a:r>
              <a:rPr lang="en-GB" dirty="0"/>
              <a:t> at the average of 26 C – 36 C with two distinct seasons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382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5908E8-922B-4548-886B-AC60F1D34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58705"/>
            <a:ext cx="12192000" cy="887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7E764D-00BF-42D2-85C9-A4145A191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437" y="494149"/>
            <a:ext cx="8932269" cy="790199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Food &amp; drink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EC454-3385-4FDE-9C09-9E1E6D50E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437" y="1479793"/>
            <a:ext cx="8932269" cy="3778008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Google Sans"/>
              </a:rPr>
              <a:t>Cassava leaf stew (</a:t>
            </a:r>
            <a:r>
              <a:rPr lang="en-GB" b="1" dirty="0" err="1">
                <a:solidFill>
                  <a:schemeClr val="bg1"/>
                </a:solidFill>
                <a:latin typeface="Google Sans"/>
              </a:rPr>
              <a:t>Plassas</a:t>
            </a:r>
            <a:r>
              <a:rPr lang="en-GB" b="1" dirty="0">
                <a:solidFill>
                  <a:schemeClr val="bg1"/>
                </a:solidFill>
                <a:latin typeface="Google Sans"/>
              </a:rPr>
              <a:t>):</a:t>
            </a:r>
            <a:r>
              <a:rPr lang="en-GB" dirty="0">
                <a:solidFill>
                  <a:schemeClr val="bg1"/>
                </a:solidFill>
                <a:latin typeface="Google Sans"/>
              </a:rPr>
              <a:t> A rich stew made with finely pounded cassava leaves, palm oil, fish or meat, and often peanut butter.</a:t>
            </a:r>
          </a:p>
          <a:p>
            <a:endParaRPr lang="en-GB" dirty="0">
              <a:solidFill>
                <a:schemeClr val="bg1"/>
              </a:solidFill>
              <a:latin typeface="Google Sans"/>
            </a:endParaRPr>
          </a:p>
          <a:p>
            <a:r>
              <a:rPr lang="en-GB" b="1" dirty="0">
                <a:solidFill>
                  <a:schemeClr val="bg1"/>
                </a:solidFill>
                <a:latin typeface="Google Sans"/>
              </a:rPr>
              <a:t>Groundnut stew: </a:t>
            </a:r>
            <a:r>
              <a:rPr lang="en-GB" dirty="0">
                <a:solidFill>
                  <a:schemeClr val="bg1"/>
                </a:solidFill>
                <a:latin typeface="Google Sans"/>
              </a:rPr>
              <a:t>A </a:t>
            </a:r>
            <a:r>
              <a:rPr lang="en-GB" dirty="0" err="1">
                <a:solidFill>
                  <a:schemeClr val="bg1"/>
                </a:solidFill>
                <a:latin typeface="Google Sans"/>
              </a:rPr>
              <a:t>savory</a:t>
            </a:r>
            <a:r>
              <a:rPr lang="en-GB" dirty="0">
                <a:solidFill>
                  <a:schemeClr val="bg1"/>
                </a:solidFill>
                <a:latin typeface="Google Sans"/>
              </a:rPr>
              <a:t>, creamy stew made from peanut butter, tomato paste, chili, and meat or fish.</a:t>
            </a:r>
          </a:p>
          <a:p>
            <a:endParaRPr lang="en-GB" dirty="0">
              <a:solidFill>
                <a:schemeClr val="bg1"/>
              </a:solidFill>
              <a:latin typeface="Google Sans"/>
            </a:endParaRPr>
          </a:p>
          <a:p>
            <a:r>
              <a:rPr lang="en-GB" b="1" dirty="0" err="1">
                <a:solidFill>
                  <a:schemeClr val="bg1"/>
                </a:solidFill>
                <a:latin typeface="Google Sans"/>
              </a:rPr>
              <a:t>Oleleh</a:t>
            </a:r>
            <a:r>
              <a:rPr lang="en-GB" b="1" dirty="0">
                <a:solidFill>
                  <a:schemeClr val="bg1"/>
                </a:solidFill>
                <a:latin typeface="Google Sans"/>
              </a:rPr>
              <a:t>: </a:t>
            </a:r>
            <a:r>
              <a:rPr lang="en-GB" dirty="0">
                <a:solidFill>
                  <a:schemeClr val="bg1"/>
                </a:solidFill>
                <a:latin typeface="Google Sans"/>
              </a:rPr>
              <a:t>Steamed bean cakes, often wrapped in leaves.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820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2935-96CA-488E-998E-91069AC04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739"/>
          </a:xfrm>
        </p:spPr>
        <p:txBody>
          <a:bodyPr/>
          <a:lstStyle/>
          <a:p>
            <a:r>
              <a:rPr lang="en-GB" dirty="0"/>
              <a:t>Famous People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DB1F9-AB28-4A30-8E82-E9502663A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617" y="1249446"/>
            <a:ext cx="10515600" cy="4927516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Famous people from Sierra Leone include first Prime Minister Sir Milton </a:t>
            </a:r>
            <a:r>
              <a:rPr lang="en-IE" dirty="0" err="1"/>
              <a:t>Margai</a:t>
            </a:r>
            <a:r>
              <a:rPr lang="en-IE" dirty="0"/>
              <a:t>, actor Idris Elba (via his father), rapper Kao </a:t>
            </a:r>
            <a:r>
              <a:rPr lang="en-IE" dirty="0" err="1"/>
              <a:t>Denero</a:t>
            </a:r>
            <a:r>
              <a:rPr lang="en-IE" dirty="0"/>
              <a:t>, and historical figures like Bai </a:t>
            </a:r>
            <a:r>
              <a:rPr lang="en-IE" dirty="0" err="1"/>
              <a:t>Bureh</a:t>
            </a:r>
            <a:r>
              <a:rPr lang="en-IE" dirty="0"/>
              <a:t> and </a:t>
            </a:r>
            <a:r>
              <a:rPr lang="en-IE" dirty="0" err="1"/>
              <a:t>Sengbe</a:t>
            </a:r>
            <a:r>
              <a:rPr lang="en-IE" dirty="0"/>
              <a:t> </a:t>
            </a:r>
            <a:r>
              <a:rPr lang="en-IE" dirty="0" err="1"/>
              <a:t>Pieh</a:t>
            </a:r>
            <a:r>
              <a:rPr lang="en-IE" dirty="0"/>
              <a:t>. Other notable individuals include Princess Sarah </a:t>
            </a:r>
            <a:r>
              <a:rPr lang="en-IE" dirty="0" err="1"/>
              <a:t>Culberson</a:t>
            </a:r>
            <a:r>
              <a:rPr lang="en-IE" dirty="0"/>
              <a:t> and various political leaders like </a:t>
            </a:r>
            <a:r>
              <a:rPr lang="en-IE" dirty="0" err="1"/>
              <a:t>Siaka</a:t>
            </a:r>
            <a:r>
              <a:rPr lang="en-IE" dirty="0"/>
              <a:t> Stevens and Ernest Bai Koroma.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B912F3-C14F-4C5A-845A-ABCF8984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52" y="3360834"/>
            <a:ext cx="4762500" cy="2676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A028969-C8A7-48C4-A2AE-239025F61FC0}"/>
              </a:ext>
            </a:extLst>
          </p:cNvPr>
          <p:cNvSpPr/>
          <p:nvPr/>
        </p:nvSpPr>
        <p:spPr>
          <a:xfrm>
            <a:off x="7687747" y="6176962"/>
            <a:ext cx="24285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800" dirty="0">
                <a:solidFill>
                  <a:prstClr val="black"/>
                </a:solidFill>
              </a:rPr>
              <a:t>actor Idris Elba </a:t>
            </a:r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CCA6D6-BB51-43D9-B8DA-540ED1D6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48" y="3360834"/>
            <a:ext cx="2421677" cy="26765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5462CB-0DAA-400D-A03F-E2D613350B85}"/>
              </a:ext>
            </a:extLst>
          </p:cNvPr>
          <p:cNvSpPr/>
          <p:nvPr/>
        </p:nvSpPr>
        <p:spPr>
          <a:xfrm>
            <a:off x="1257009" y="5961519"/>
            <a:ext cx="26937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dirty="0">
                <a:solidFill>
                  <a:prstClr val="black"/>
                </a:solidFill>
              </a:rPr>
              <a:t>Prime Minister Sir Milton </a:t>
            </a:r>
            <a:r>
              <a:rPr lang="en-IE" sz="2800" dirty="0" err="1">
                <a:solidFill>
                  <a:prstClr val="black"/>
                </a:solidFill>
              </a:rPr>
              <a:t>Margai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54211803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6CB92F-CA07-4717-AF32-8CB7D0A0B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765"/>
            <a:ext cx="12192000" cy="6864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D5CE66-6565-4AB0-AA62-52344AAF0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3951"/>
            <a:ext cx="9144000" cy="706437"/>
          </a:xfrm>
        </p:spPr>
        <p:txBody>
          <a:bodyPr>
            <a:normAutofit fontScale="90000"/>
          </a:bodyPr>
          <a:lstStyle/>
          <a:p>
            <a:r>
              <a:rPr lang="en-GB" dirty="0"/>
              <a:t>Culture</a:t>
            </a:r>
            <a:endParaRPr lang="en-I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DF39F5A-26CD-41E7-9797-A5B267B0BFE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60983" y="1980974"/>
            <a:ext cx="10668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Sierra Leonean culture is defined by its deep-rooted hospitality, vibrant music, and diverse traditions stemming from 18+ ethnic groups, notably the Mende and Temne. Famous cultural elements include the internationally acclaimed National Dance Troupe, energetic 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Bubu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music, the annual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Tangains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Festival, and a profound respect for elders, often featuring complex masked performances (masquerades)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oogle Sans"/>
              </a:rPr>
              <a:t>.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00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92623-3A19-4F75-97D8-50E6998C0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358" y="340586"/>
            <a:ext cx="9144000" cy="804159"/>
          </a:xfrm>
        </p:spPr>
        <p:txBody>
          <a:bodyPr>
            <a:normAutofit fontScale="90000"/>
          </a:bodyPr>
          <a:lstStyle/>
          <a:p>
            <a:r>
              <a:rPr lang="en-GB" dirty="0"/>
              <a:t>Location</a:t>
            </a:r>
            <a:endParaRPr lang="en-I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780BF1E-C0D8-44E3-80B9-2D4DF6AE82D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91096" y="1197077"/>
            <a:ext cx="3490016" cy="48936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Sierra Leone is a country in </a:t>
            </a:r>
            <a:r>
              <a:rPr lang="en-US" altLang="en-US" dirty="0"/>
              <a:t>West Africa</a:t>
            </a: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situated on the Atlantic Ocean coast, bordered by </a:t>
            </a:r>
            <a:r>
              <a:rPr lang="en-US" altLang="en-US" dirty="0">
                <a:latin typeface="Google Sans"/>
              </a:rPr>
              <a:t>Guinea</a:t>
            </a: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to the north/northeast and </a:t>
            </a:r>
            <a:r>
              <a:rPr lang="en-US" altLang="en-US" dirty="0">
                <a:latin typeface="Google Sans"/>
              </a:rPr>
              <a:t>Liberia</a:t>
            </a: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to the southeast. It features a 300-mile coastline, a coastal belt, and a mountainous interior plateau, with its capital, </a:t>
            </a:r>
            <a:r>
              <a:rPr lang="en-US" altLang="en-US" dirty="0">
                <a:latin typeface="Google Sans"/>
              </a:rPr>
              <a:t>Freetown</a:t>
            </a: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, located on the peninsula.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855D2-6BAE-48F7-9EA7-799DC7F2D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142" y="1298309"/>
            <a:ext cx="6418813" cy="5329346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F2D3A414-229F-4475-81B5-96EBA0801704}"/>
              </a:ext>
            </a:extLst>
          </p:cNvPr>
          <p:cNvSpPr/>
          <p:nvPr/>
        </p:nvSpPr>
        <p:spPr>
          <a:xfrm>
            <a:off x="6477581" y="2254588"/>
            <a:ext cx="268247" cy="97840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31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5DA1F1-7FDB-4C78-93E7-67E58C279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74" y="537694"/>
            <a:ext cx="5270514" cy="3823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0CE951-2884-48F8-B68A-1139EB95E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379" y="-38057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n-GB" dirty="0"/>
              <a:t>Animals</a:t>
            </a:r>
            <a:endParaRPr lang="en-I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1CCC746-B145-4BB7-9BCB-880C4EAEA8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28131" y="3380125"/>
            <a:ext cx="3929245" cy="3477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Sierra Leone is renowned for its rich biodiversity, featuring the Western Chimpanzee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8F0"/>
                </a:solidFill>
                <a:effectLst/>
                <a:latin typeface="Google Sans"/>
              </a:rPr>
              <a:t>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(the national animal) as its most famous resident, largely supported by the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Googl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Tacugama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Googl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Chimpanzee Sanctuary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. Other iconic species include the rare Pygmy Hippopotamus, diverse monkey species, and the elusive White-necked Rockfowl.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9FCD48-317E-4EE6-9D5A-502088CE7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463" y="537694"/>
            <a:ext cx="4244406" cy="2812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A2F5EC-A024-4AA9-8D54-6372EFA57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463" y="3597505"/>
            <a:ext cx="4244406" cy="263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7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F5469-60A4-416E-BC55-1E19CF83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Education</a:t>
            </a:r>
            <a:endParaRPr lang="en-I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828475-E391-4ECD-A3E0-EEC41731CA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1095153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Education in Sierra Leone is undergoing a major transformation through the Free Quality School Education (FQSE) program launched in 2018, which abolished school fees and boosted primary enrollment to near 100%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8F0"/>
                </a:solidFill>
                <a:effectLst/>
                <a:latin typeface="Google Sans"/>
              </a:rPr>
              <a:t>.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While primary access is high,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8F0"/>
                </a:solidFill>
                <a:effectLst/>
                <a:latin typeface="Google Sans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challenges remain in secondary school transition (46-67% completion) and, in rural areas, poor infrastructure, crowded classrooms, and teacher shortages.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9DD28-8673-4BBC-B87D-DC9F5BB77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84" y="4062955"/>
            <a:ext cx="4052476" cy="252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4797F5-1A5A-4A00-9E49-0C807BDDD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181" y="3999012"/>
            <a:ext cx="3889412" cy="260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3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D489-DB7D-4025-8C03-F15413513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9370"/>
          </a:xfrm>
        </p:spPr>
        <p:txBody>
          <a:bodyPr>
            <a:normAutofit/>
          </a:bodyPr>
          <a:lstStyle/>
          <a:p>
            <a:r>
              <a:rPr lang="en-GB" dirty="0"/>
              <a:t>Struggles</a:t>
            </a:r>
            <a:endParaRPr lang="en-I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E1A633-B445-4241-A8B8-BF469C8BFC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528128"/>
            <a:ext cx="5257800" cy="281615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Sierra Leone faces significant, ongoing struggles, including extreme poverty, with over 57% of the population living below the poverty line. The nation battles high inflation (approx. 47%), severe food insecurity affecting over 80% of people, and limited infrastructure. Other major challenges include high youth unemployment, a weak healthcare system with low life expectancy, and vulnerability to climate change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CE252C-8AEA-43CE-9500-94B8305A6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232" y="316856"/>
            <a:ext cx="4041355" cy="26950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ED26B0-5952-4E48-AD95-7A72FDA3D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982" y="3239382"/>
            <a:ext cx="4043605" cy="269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601FB-7C06-4D98-8846-5FFA9A84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99C343-8E97-437D-9C99-F492BC258402}"/>
              </a:ext>
            </a:extLst>
          </p:cNvPr>
          <p:cNvSpPr/>
          <p:nvPr/>
        </p:nvSpPr>
        <p:spPr>
          <a:xfrm>
            <a:off x="1102864" y="1816506"/>
            <a:ext cx="3559879" cy="254746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latin typeface="Brush Script MT" panose="03060802040406070304" pitchFamily="66" charset="0"/>
              </a:rPr>
              <a:t>Thanks for watching &amp; listening!</a:t>
            </a:r>
            <a:endParaRPr lang="en-IE" sz="6000" dirty="0">
              <a:latin typeface="Brush Script MT" panose="03060802040406070304" pitchFamily="66" charset="0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A8B82FB-E7D6-4E99-9EC9-B9EB7BF2D6DB}"/>
              </a:ext>
            </a:extLst>
          </p:cNvPr>
          <p:cNvSpPr/>
          <p:nvPr/>
        </p:nvSpPr>
        <p:spPr>
          <a:xfrm rot="16200000">
            <a:off x="2632819" y="-2632822"/>
            <a:ext cx="6822965" cy="12088601"/>
          </a:xfrm>
          <a:prstGeom prst="rt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3D Model 2" descr="Star Struck Emoji">
                <a:extLst>
                  <a:ext uri="{FF2B5EF4-FFF2-40B4-BE49-F238E27FC236}">
                    <a16:creationId xmlns:a16="http://schemas.microsoft.com/office/drawing/2014/main" id="{C8A56569-B812-4B36-B527-99FA1220CB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5012810"/>
                  </p:ext>
                </p:extLst>
              </p:nvPr>
            </p:nvGraphicFramePr>
            <p:xfrm>
              <a:off x="4496732" y="1694253"/>
              <a:ext cx="3056927" cy="303788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056927" cy="3037882"/>
                    </a:xfrm>
                    <a:prstGeom prst="rect">
                      <a:avLst/>
                    </a:prstGeom>
                  </am3d:spPr>
                  <am3d:camera>
                    <am3d:pos x="0" y="0" z="805264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3610" d="1000000"/>
                    <am3d:preTrans dx="1" dy="-17693233" dz="-355396"/>
                    <am3d:scale>
                      <am3d:sx n="1000000" d="1000000"/>
                      <am3d:sy n="1000000" d="1000000"/>
                      <am3d:sz n="1000000" d="1000000"/>
                    </am3d:scale>
                    <am3d:rot ax="-1321821" ay="2451204" az="-88952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3D Model 2" descr="Star Struck Emoji">
                <a:extLst>
                  <a:ext uri="{FF2B5EF4-FFF2-40B4-BE49-F238E27FC236}">
                    <a16:creationId xmlns:a16="http://schemas.microsoft.com/office/drawing/2014/main" id="{C8A56569-B812-4B36-B527-99FA1220CB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96732" y="1694253"/>
                <a:ext cx="3056927" cy="30378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7" name="3D Model 6" descr="Smiling Face With Sunglasses Emoji">
                <a:extLst>
                  <a:ext uri="{FF2B5EF4-FFF2-40B4-BE49-F238E27FC236}">
                    <a16:creationId xmlns:a16="http://schemas.microsoft.com/office/drawing/2014/main" id="{B53825CD-DE54-4AC6-8CB5-AEAA4AB619B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40856774"/>
                  </p:ext>
                </p:extLst>
              </p:nvPr>
            </p:nvGraphicFramePr>
            <p:xfrm>
              <a:off x="2863896" y="3687057"/>
              <a:ext cx="3571175" cy="3685454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571175" cy="3685454"/>
                    </a:xfrm>
                    <a:prstGeom prst="rect">
                      <a:avLst/>
                    </a:prstGeom>
                  </am3d:spPr>
                  <am3d:camera>
                    <am3d:pos x="0" y="0" z="783341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8884" d="1000000"/>
                    <am3d:preTrans dx="1832" dy="-16799170" dz="-1200816"/>
                    <am3d:scale>
                      <am3d:sx n="1000000" d="1000000"/>
                      <am3d:sy n="1000000" d="1000000"/>
                      <am3d:sz n="1000000" d="1000000"/>
                    </am3d:scale>
                    <am3d:rot ax="-2033510" ay="1941916" az="-1186707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7" name="3D Model 6" descr="Smiling Face With Sunglasses Emoji">
                <a:extLst>
                  <a:ext uri="{FF2B5EF4-FFF2-40B4-BE49-F238E27FC236}">
                    <a16:creationId xmlns:a16="http://schemas.microsoft.com/office/drawing/2014/main" id="{B53825CD-DE54-4AC6-8CB5-AEAA4AB619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63896" y="3687057"/>
                <a:ext cx="3571175" cy="36854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10" name="Content Placeholder 9" descr="Relieved Face Emoji">
                <a:extLst>
                  <a:ext uri="{FF2B5EF4-FFF2-40B4-BE49-F238E27FC236}">
                    <a16:creationId xmlns:a16="http://schemas.microsoft.com/office/drawing/2014/main" id="{BF096CF4-45BD-43D1-A829-99010350862A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48037616"/>
                  </p:ext>
                </p:extLst>
              </p:nvPr>
            </p:nvGraphicFramePr>
            <p:xfrm>
              <a:off x="6854819" y="3156117"/>
              <a:ext cx="2484328" cy="2484328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484328" cy="2484328"/>
                    </a:xfrm>
                    <a:prstGeom prst="rect">
                      <a:avLst/>
                    </a:prstGeom>
                  </am3d:spPr>
                  <am3d:camera>
                    <am3d:pos x="0" y="0" z="8115006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697" d="1000000"/>
                    <am3d:preTrans dx="3" dy="-17897578" dz="-109314"/>
                    <am3d:scale>
                      <am3d:sx n="1000000" d="1000000"/>
                      <am3d:sy n="1000000" d="1000000"/>
                      <am3d:sz n="1000000" d="1000000"/>
                    </am3d:scale>
                    <am3d:rot ax="-1730905" ay="2008677" az="-1014148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4070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10" name="Content Placeholder 9" descr="Relieved Face Emoji">
                <a:extLst>
                  <a:ext uri="{FF2B5EF4-FFF2-40B4-BE49-F238E27FC236}">
                    <a16:creationId xmlns:a16="http://schemas.microsoft.com/office/drawing/2014/main" id="{BF096CF4-45BD-43D1-A829-9901035086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54819" y="3156117"/>
                <a:ext cx="2484328" cy="2484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11" name="3D Model 10" descr="Smiling Face With Smiling Eyes Emoji">
                <a:extLst>
                  <a:ext uri="{FF2B5EF4-FFF2-40B4-BE49-F238E27FC236}">
                    <a16:creationId xmlns:a16="http://schemas.microsoft.com/office/drawing/2014/main" id="{BD9F93C5-C62B-45EC-979B-A9A52B4ECAA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39739096"/>
                  </p:ext>
                </p:extLst>
              </p:nvPr>
            </p:nvGraphicFramePr>
            <p:xfrm>
              <a:off x="5523639" y="4001293"/>
              <a:ext cx="2547462" cy="2547462"/>
            </p:xfrm>
            <a:graphic>
              <a:graphicData uri="http://schemas.microsoft.com/office/drawing/2017/model3d">
                <am3d:model3d r:embed="rId11">
                  <am3d:spPr>
                    <a:xfrm>
                      <a:off x="0" y="0"/>
                      <a:ext cx="2547462" cy="2547462"/>
                    </a:xfrm>
                    <a:prstGeom prst="rect">
                      <a:avLst/>
                    </a:prstGeom>
                  </am3d:spPr>
                  <am3d:camera>
                    <am3d:pos x="0" y="0" z="813585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044" d="1000000"/>
                    <am3d:preTrans dx="3" dy="-17963324" dz="-36663"/>
                    <am3d:scale>
                      <am3d:sx n="1000000" d="1000000"/>
                      <am3d:sy n="1000000" d="1000000"/>
                      <am3d:sz n="1000000" d="1000000"/>
                    </am3d:scale>
                    <am3d:rot ax="-1202760" ay="1899981" az="-650629"/>
                    <am3d:postTrans dx="0" dy="0" dz="0"/>
                  </am3d:trans>
                  <am3d:raster rName="Office3DRenderer" rVer="16.0.8326">
                    <am3d:blip r:embed="rId12"/>
                  </am3d:raster>
                  <am3d:objViewport viewportSz="45245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11" name="3D Model 10" descr="Smiling Face With Smiling Eyes Emoji">
                <a:extLst>
                  <a:ext uri="{FF2B5EF4-FFF2-40B4-BE49-F238E27FC236}">
                    <a16:creationId xmlns:a16="http://schemas.microsoft.com/office/drawing/2014/main" id="{BD9F93C5-C62B-45EC-979B-A9A52B4ECA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23639" y="4001293"/>
                <a:ext cx="2547462" cy="25474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12" name="3D Model 11" descr="Drooling Face Emoji">
                <a:extLst>
                  <a:ext uri="{FF2B5EF4-FFF2-40B4-BE49-F238E27FC236}">
                    <a16:creationId xmlns:a16="http://schemas.microsoft.com/office/drawing/2014/main" id="{A4825F1E-EB7D-4170-A571-8314A3AC63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7977118"/>
                  </p:ext>
                </p:extLst>
              </p:nvPr>
            </p:nvGraphicFramePr>
            <p:xfrm>
              <a:off x="1279410" y="4298596"/>
              <a:ext cx="2462377" cy="2462378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2462377" cy="2462378"/>
                    </a:xfrm>
                    <a:prstGeom prst="rect">
                      <a:avLst/>
                    </a:prstGeom>
                  </am3d:spPr>
                  <am3d:camera>
                    <am3d:pos x="0" y="0" z="812966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935" d="1000000"/>
                    <am3d:preTrans dx="3" dy="-17942794" dz="-422253"/>
                    <am3d:scale>
                      <am3d:sx n="1000000" d="1000000"/>
                      <am3d:sy n="1000000" d="1000000"/>
                      <am3d:sz n="1000000" d="1000000"/>
                    </am3d:scale>
                    <am3d:rot ax="-1241780" ay="1230299" az="-452320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434481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12" name="3D Model 11" descr="Drooling Face Emoji">
                <a:extLst>
                  <a:ext uri="{FF2B5EF4-FFF2-40B4-BE49-F238E27FC236}">
                    <a16:creationId xmlns:a16="http://schemas.microsoft.com/office/drawing/2014/main" id="{A4825F1E-EB7D-4170-A571-8314A3AC63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79410" y="4298596"/>
                <a:ext cx="2462377" cy="2462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8" name="3D Model 7" descr="Winking Face Emoji">
                <a:extLst>
                  <a:ext uri="{FF2B5EF4-FFF2-40B4-BE49-F238E27FC236}">
                    <a16:creationId xmlns:a16="http://schemas.microsoft.com/office/drawing/2014/main" id="{5F23255B-2BA8-4EAF-8D99-51AEEC8D57B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010205"/>
                  </p:ext>
                </p:extLst>
              </p:nvPr>
            </p:nvGraphicFramePr>
            <p:xfrm>
              <a:off x="-109603" y="4178808"/>
              <a:ext cx="2720984" cy="2701956"/>
            </p:xfrm>
            <a:graphic>
              <a:graphicData uri="http://schemas.microsoft.com/office/drawing/2017/model3d">
                <am3d:model3d r:embed="rId17">
                  <am3d:spPr>
                    <a:xfrm>
                      <a:off x="0" y="0"/>
                      <a:ext cx="2720984" cy="2701956"/>
                    </a:xfrm>
                    <a:prstGeom prst="rect">
                      <a:avLst/>
                    </a:prstGeom>
                  </am3d:spPr>
                  <am3d:camera>
                    <am3d:pos x="0" y="0" z="8119358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754" d="1000000"/>
                    <am3d:preTrans dx="3" dy="-17908577" dz="-455776"/>
                    <am3d:scale>
                      <am3d:sx n="1000000" d="1000000"/>
                      <am3d:sy n="1000000" d="1000000"/>
                      <am3d:sz n="1000000" d="1000000"/>
                    </am3d:scale>
                    <am3d:rot ax="-1218603" ay="2462292" az="-819470"/>
                    <am3d:postTrans dx="0" dy="0" dz="0"/>
                  </am3d:trans>
                  <am3d:raster rName="Office3DRenderer" rVer="16.0.8326">
                    <am3d:blip r:embed="rId18"/>
                  </am3d:raster>
                  <am3d:objViewport viewportSz="479502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8" name="3D Model 7" descr="Winking Face Emoji">
                <a:extLst>
                  <a:ext uri="{FF2B5EF4-FFF2-40B4-BE49-F238E27FC236}">
                    <a16:creationId xmlns:a16="http://schemas.microsoft.com/office/drawing/2014/main" id="{5F23255B-2BA8-4EAF-8D99-51AEEC8D57B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109603" y="4178808"/>
                <a:ext cx="2720984" cy="27019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210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860</Words>
  <Application>Microsoft Office PowerPoint</Application>
  <PresentationFormat>Widescreen</PresentationFormat>
  <Paragraphs>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Brush Script MT</vt:lpstr>
      <vt:lpstr>Calibri</vt:lpstr>
      <vt:lpstr>Calibri Light</vt:lpstr>
      <vt:lpstr>Google Sans</vt:lpstr>
      <vt:lpstr>Inter</vt:lpstr>
      <vt:lpstr>Office Theme</vt:lpstr>
      <vt:lpstr>Sierra Leone</vt:lpstr>
      <vt:lpstr>Facts</vt:lpstr>
      <vt:lpstr>Geography</vt:lpstr>
      <vt:lpstr>Flag</vt:lpstr>
      <vt:lpstr>History</vt:lpstr>
      <vt:lpstr>Climate</vt:lpstr>
      <vt:lpstr>Food &amp; drink</vt:lpstr>
      <vt:lpstr>Famous People</vt:lpstr>
      <vt:lpstr>Culture</vt:lpstr>
      <vt:lpstr>Location</vt:lpstr>
      <vt:lpstr>Animals</vt:lpstr>
      <vt:lpstr>Education</vt:lpstr>
      <vt:lpstr>Struggles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Sierra Leone</dc:title>
  <dc:creator>Emmet Blackwell</dc:creator>
  <cp:lastModifiedBy>Emmet Blackwell</cp:lastModifiedBy>
  <cp:revision>23</cp:revision>
  <dcterms:created xsi:type="dcterms:W3CDTF">2026-02-24T14:06:59Z</dcterms:created>
  <dcterms:modified xsi:type="dcterms:W3CDTF">2026-03-23T12:15:31Z</dcterms:modified>
</cp:coreProperties>
</file>